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1" r:id="rId4"/>
    <p:sldId id="277" r:id="rId5"/>
    <p:sldId id="274" r:id="rId6"/>
    <p:sldId id="275" r:id="rId7"/>
    <p:sldId id="262" r:id="rId8"/>
    <p:sldId id="271" r:id="rId9"/>
    <p:sldId id="273" r:id="rId10"/>
    <p:sldId id="263" r:id="rId11"/>
    <p:sldId id="264" r:id="rId12"/>
    <p:sldId id="268" r:id="rId13"/>
    <p:sldId id="269" r:id="rId14"/>
    <p:sldId id="270" r:id="rId15"/>
    <p:sldId id="27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1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Introductie werkbegeleiding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1</a:t>
            </a:r>
          </a:p>
        </p:txBody>
      </p:sp>
    </p:spTree>
    <p:extLst>
      <p:ext uri="{BB962C8B-B14F-4D97-AF65-F5344CB8AC3E}">
        <p14:creationId xmlns:p14="http://schemas.microsoft.com/office/powerpoint/2010/main" val="3370036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497"/>
          </a:xfrm>
        </p:spPr>
        <p:txBody>
          <a:bodyPr/>
          <a:lstStyle/>
          <a:p>
            <a:r>
              <a:rPr lang="nl-NL" dirty="0"/>
              <a:t>Reflecteren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67097"/>
            <a:ext cx="8596668" cy="3880773"/>
          </a:xfrm>
        </p:spPr>
        <p:txBody>
          <a:bodyPr/>
          <a:lstStyle/>
          <a:p>
            <a:r>
              <a:rPr lang="nl-NL" dirty="0"/>
              <a:t>Reflecteren is nadenken over je handelen en achtergronden daarvan</a:t>
            </a:r>
          </a:p>
          <a:p>
            <a:r>
              <a:rPr lang="nl-NL" dirty="0"/>
              <a:t>Zijn de dingen die je doet de goede dingen?</a:t>
            </a:r>
          </a:p>
          <a:p>
            <a:r>
              <a:rPr lang="nl-NL" dirty="0"/>
              <a:t>Hoe handelen en waarom?</a:t>
            </a:r>
          </a:p>
          <a:p>
            <a:r>
              <a:rPr lang="nl-NL" dirty="0"/>
              <a:t>Ben je er emotioneel bij betrokken?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7124" y="3207483"/>
            <a:ext cx="4352331" cy="324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74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2663"/>
            <a:ext cx="8596668" cy="827314"/>
          </a:xfrm>
        </p:spPr>
        <p:txBody>
          <a:bodyPr/>
          <a:lstStyle/>
          <a:p>
            <a:r>
              <a:rPr lang="nl-NL" dirty="0"/>
              <a:t>Drie niveaus van reflecteren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46189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Op persoonlijk functioneren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Op beroepsmatig handelen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Op persoonlijk beroepsmatig handelen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299" y="1246189"/>
            <a:ext cx="2085703" cy="208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96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1371"/>
          </a:xfrm>
        </p:spPr>
        <p:txBody>
          <a:bodyPr>
            <a:normAutofit fontScale="90000"/>
          </a:bodyPr>
          <a:lstStyle/>
          <a:p>
            <a:r>
              <a:rPr lang="nl-NL" dirty="0"/>
              <a:t>Reflecteren op persoonlijk functioneren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40971"/>
            <a:ext cx="9067557" cy="3880773"/>
          </a:xfrm>
        </p:spPr>
        <p:txBody>
          <a:bodyPr/>
          <a:lstStyle/>
          <a:p>
            <a:r>
              <a:rPr lang="nl-NL" dirty="0"/>
              <a:t>Het gaat hier om JOU als persoon</a:t>
            </a:r>
          </a:p>
          <a:p>
            <a:r>
              <a:rPr lang="nl-NL" dirty="0"/>
              <a:t>Je kijkt wat </a:t>
            </a:r>
            <a:r>
              <a:rPr lang="nl-NL" u="sng" dirty="0"/>
              <a:t>jou</a:t>
            </a:r>
            <a:r>
              <a:rPr lang="nl-NL" dirty="0"/>
              <a:t> motiveert, wat jou </a:t>
            </a:r>
            <a:r>
              <a:rPr lang="nl-NL" u="sng" dirty="0"/>
              <a:t>drijft</a:t>
            </a:r>
            <a:r>
              <a:rPr lang="nl-NL" dirty="0"/>
              <a:t> in het leven en wat jouw doelen zijn</a:t>
            </a:r>
          </a:p>
          <a:p>
            <a:r>
              <a:rPr lang="nl-NL" dirty="0"/>
              <a:t>Door hierop te reflecteren zorg je ervoor dat je dingen blijft doen waar je echt blij van wordt</a:t>
            </a:r>
          </a:p>
          <a:p>
            <a:r>
              <a:rPr lang="nl-NL" dirty="0"/>
              <a:t>Deze manier van reflecteren hoef je niet elke dag toe te passen</a:t>
            </a:r>
          </a:p>
          <a:p>
            <a:r>
              <a:rPr lang="nl-NL" dirty="0"/>
              <a:t>Soms gewoon even stil staan bij wat je doet en vooral waarom je dat werk doet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9888" y="3645232"/>
            <a:ext cx="1324114" cy="132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35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nl-NL" dirty="0"/>
              <a:t>Reflecteren op beroepsmatig handelen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80160"/>
            <a:ext cx="9368003" cy="5447211"/>
          </a:xfrm>
        </p:spPr>
        <p:txBody>
          <a:bodyPr/>
          <a:lstStyle/>
          <a:p>
            <a:r>
              <a:rPr lang="nl-NL" dirty="0"/>
              <a:t>Hierbij bekijk je de manier waarop je je werk doet, bijvoorbeeld:</a:t>
            </a:r>
          </a:p>
          <a:p>
            <a:pPr>
              <a:buFontTx/>
              <a:buChar char="-"/>
            </a:pPr>
            <a:r>
              <a:rPr lang="nl-NL" dirty="0"/>
              <a:t>Handelingen (het geven van instructie / het verzorgen van een kind/</a:t>
            </a:r>
            <a:r>
              <a:rPr lang="nl-NL" dirty="0" err="1"/>
              <a:t>client</a:t>
            </a:r>
            <a:r>
              <a:rPr lang="nl-NL" dirty="0"/>
              <a:t>)</a:t>
            </a:r>
          </a:p>
          <a:p>
            <a:pPr>
              <a:buFontTx/>
              <a:buChar char="-"/>
            </a:pPr>
            <a:r>
              <a:rPr lang="nl-NL" dirty="0"/>
              <a:t>De manier waarop je je mening geeft in een overleg</a:t>
            </a:r>
          </a:p>
          <a:p>
            <a:r>
              <a:rPr lang="nl-NL" dirty="0"/>
              <a:t>Je bevraagt jezelf over je eigen beroepsmatig handelen:</a:t>
            </a:r>
          </a:p>
          <a:p>
            <a:pPr>
              <a:buFontTx/>
              <a:buChar char="-"/>
            </a:pPr>
            <a:r>
              <a:rPr lang="nl-NL" dirty="0"/>
              <a:t>Doe ik het zo goed?</a:t>
            </a:r>
          </a:p>
          <a:p>
            <a:pPr>
              <a:buFontTx/>
              <a:buChar char="-"/>
            </a:pPr>
            <a:r>
              <a:rPr lang="nl-NL" dirty="0"/>
              <a:t>Wat kan er beter?</a:t>
            </a:r>
          </a:p>
          <a:p>
            <a:pPr>
              <a:buFontTx/>
              <a:buChar char="-"/>
            </a:pPr>
            <a:r>
              <a:rPr lang="nl-NL" dirty="0"/>
              <a:t>Hoe dan?</a:t>
            </a:r>
          </a:p>
          <a:p>
            <a:pPr>
              <a:buFontTx/>
              <a:buChar char="-"/>
            </a:pPr>
            <a:r>
              <a:rPr lang="nl-NL" dirty="0"/>
              <a:t>Wat heb ik daarvoor nodig?</a:t>
            </a:r>
          </a:p>
          <a:p>
            <a:r>
              <a:rPr lang="nl-NL" dirty="0"/>
              <a:t>Het is niet altijd makkelijk om op je eigen beroepsmatig handelen te reflecteren</a:t>
            </a:r>
          </a:p>
          <a:p>
            <a:r>
              <a:rPr lang="nl-NL" dirty="0"/>
              <a:t>Het hoort er wel bij want je wilt jezelf als het goed is professionaliseren.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5603" y="2338796"/>
            <a:ext cx="2447925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2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Reflecteren op persoonlijk </a:t>
            </a:r>
            <a:br>
              <a:rPr lang="nl-NL" dirty="0"/>
            </a:br>
            <a:r>
              <a:rPr lang="nl-NL" dirty="0"/>
              <a:t>beroepsmatig handelen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68703"/>
            <a:ext cx="9903580" cy="3880773"/>
          </a:xfrm>
        </p:spPr>
        <p:txBody>
          <a:bodyPr/>
          <a:lstStyle/>
          <a:p>
            <a:r>
              <a:rPr lang="nl-NL" dirty="0"/>
              <a:t>Dit is het reflecteren op je persoonlijk beroepsmatig handelen in de maatschappij.</a:t>
            </a:r>
          </a:p>
          <a:p>
            <a:r>
              <a:rPr lang="nl-NL" dirty="0"/>
              <a:t>Dus: wat zijn de gevolgen van jouw manier van werken voor anderen</a:t>
            </a:r>
          </a:p>
          <a:p>
            <a:r>
              <a:rPr lang="nl-NL" dirty="0"/>
              <a:t>Voor de organisatie, de cliënten of collega’s</a:t>
            </a:r>
          </a:p>
          <a:p>
            <a:r>
              <a:rPr lang="nl-NL" dirty="0"/>
              <a:t>Handel je in hun belang? Is wat jij doet goed voor hen?</a:t>
            </a:r>
          </a:p>
          <a:p>
            <a:r>
              <a:rPr lang="nl-NL" dirty="0"/>
              <a:t>Of moet je je gedrag aanpassen (+ hoe dan?)</a:t>
            </a:r>
          </a:p>
          <a:p>
            <a:r>
              <a:rPr lang="nl-NL" dirty="0"/>
              <a:t>Dit hoort bij een professionele werkhouding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8063" y="2606688"/>
            <a:ext cx="2803039" cy="236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2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2663"/>
            <a:ext cx="8596668" cy="827314"/>
          </a:xfrm>
        </p:spPr>
        <p:txBody>
          <a:bodyPr/>
          <a:lstStyle/>
          <a:p>
            <a:r>
              <a:rPr lang="nl-NL" dirty="0"/>
              <a:t>Drie niveaus van reflecteren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46189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Op persoonlijk functioneren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Op beroepsmatig handelen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Op persoonlijk beroepsmatig handelen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 marL="0" indent="0">
              <a:buNone/>
            </a:pPr>
            <a:r>
              <a:rPr lang="nl-NL" dirty="0"/>
              <a:t>Bespreek: hoe kan jij collega’s, stagiaires en vrijwilligers helpen bij het reflecteren?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299" y="1246189"/>
            <a:ext cx="2085703" cy="208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07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623"/>
          </a:xfrm>
        </p:spPr>
        <p:txBody>
          <a:bodyPr/>
          <a:lstStyle/>
          <a:p>
            <a:r>
              <a:rPr lang="nl-NL" dirty="0"/>
              <a:t>Beroepsmatig handelen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3880773"/>
          </a:xfrm>
        </p:spPr>
        <p:txBody>
          <a:bodyPr/>
          <a:lstStyle/>
          <a:p>
            <a:r>
              <a:rPr lang="nl-NL" dirty="0"/>
              <a:t>Betekent dat je werkzaamheden professioneel uitvoert</a:t>
            </a:r>
          </a:p>
          <a:p>
            <a:r>
              <a:rPr lang="nl-NL" dirty="0"/>
              <a:t>Na het volgen van opleiding ga je leren in de praktijk</a:t>
            </a:r>
          </a:p>
          <a:p>
            <a:r>
              <a:rPr lang="nl-NL" dirty="0"/>
              <a:t>Je kunt handelingen uitvoeren en problemen planmatig aanpakken</a:t>
            </a:r>
          </a:p>
          <a:p>
            <a:r>
              <a:rPr lang="nl-NL" dirty="0"/>
              <a:t>Jij laat in je handelen een verschil zien met iemand die de opleiding nog niet heeft gevolgd.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698" y="3104719"/>
            <a:ext cx="3786188" cy="3031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02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>
            <a:normAutofit/>
          </a:bodyPr>
          <a:lstStyle/>
          <a:p>
            <a:r>
              <a:rPr lang="nl-NL" dirty="0"/>
              <a:t>Ontwikkeling beroepsmatig handelen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85377"/>
            <a:ext cx="8596668" cy="3880773"/>
          </a:xfrm>
        </p:spPr>
        <p:txBody>
          <a:bodyPr/>
          <a:lstStyle/>
          <a:p>
            <a:r>
              <a:rPr lang="nl-NL" dirty="0"/>
              <a:t>Je hele leven leer je kennis en vaardigheden die je kunt inzetten</a:t>
            </a:r>
          </a:p>
          <a:p>
            <a:r>
              <a:rPr lang="nl-NL" dirty="0"/>
              <a:t>Omgang met mensen en het organiseren van activiteiten</a:t>
            </a:r>
          </a:p>
          <a:p>
            <a:r>
              <a:rPr lang="nl-NL" dirty="0"/>
              <a:t>Beroepsmatig handelen = bewust zijn van je handelen</a:t>
            </a:r>
          </a:p>
          <a:p>
            <a:r>
              <a:rPr lang="nl-NL" dirty="0"/>
              <a:t>Uitleggen waarom je de dingen op een bepaalde manier doet</a:t>
            </a:r>
          </a:p>
          <a:p>
            <a:r>
              <a:rPr lang="nl-NL" u="sng" dirty="0"/>
              <a:t>Constant</a:t>
            </a:r>
            <a:r>
              <a:rPr lang="nl-NL" dirty="0"/>
              <a:t> denk je na over hoe je je manier van werken kunt verbeteren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0441" y="3611171"/>
            <a:ext cx="3151386" cy="2230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20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2884B8-D5EA-4CC6-AC3C-16603A76D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Werkbegeleiding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00491D-F00F-4E6A-A80D-208F9BCA1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begeleiden van een nieuwe collega, stagiaire of vrijwilliger bij het beroepsmatig handelen:</a:t>
            </a:r>
          </a:p>
          <a:p>
            <a:pPr lvl="1"/>
            <a:r>
              <a:rPr lang="nl-NL" dirty="0"/>
              <a:t>Informeren </a:t>
            </a:r>
          </a:p>
          <a:p>
            <a:pPr lvl="1"/>
            <a:r>
              <a:rPr lang="nl-NL" dirty="0"/>
              <a:t>Begeleiden</a:t>
            </a:r>
          </a:p>
          <a:p>
            <a:pPr lvl="1"/>
            <a:r>
              <a:rPr lang="nl-NL" dirty="0"/>
              <a:t>Inwerken </a:t>
            </a:r>
          </a:p>
          <a:p>
            <a:pPr lvl="1"/>
            <a:r>
              <a:rPr lang="nl-NL" dirty="0"/>
              <a:t>Motiveren</a:t>
            </a:r>
          </a:p>
          <a:p>
            <a:pPr lvl="1"/>
            <a:r>
              <a:rPr lang="nl-NL" dirty="0"/>
              <a:t>Feedback geven</a:t>
            </a:r>
          </a:p>
          <a:p>
            <a:pPr lvl="1"/>
            <a:r>
              <a:rPr lang="nl-NL" dirty="0"/>
              <a:t>reflecteren </a:t>
            </a:r>
          </a:p>
        </p:txBody>
      </p:sp>
    </p:spTree>
    <p:extLst>
      <p:ext uri="{BB962C8B-B14F-4D97-AF65-F5344CB8AC3E}">
        <p14:creationId xmlns:p14="http://schemas.microsoft.com/office/powerpoint/2010/main" val="641874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Begeleiden van stagiaires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nl-NL" dirty="0"/>
              <a:t>Vaste stagebegeleider:</a:t>
            </a:r>
          </a:p>
          <a:p>
            <a:pPr>
              <a:buFontTx/>
              <a:buChar char="-"/>
            </a:pPr>
            <a:r>
              <a:rPr lang="nl-NL" dirty="0"/>
              <a:t>Ondersteunt bij uitvoeren taken</a:t>
            </a:r>
          </a:p>
          <a:p>
            <a:pPr>
              <a:buFontTx/>
              <a:buChar char="-"/>
            </a:pPr>
            <a:r>
              <a:rPr lang="nl-NL" dirty="0"/>
              <a:t>Beoordeelt stagiaire in zijn ontwikkeling</a:t>
            </a:r>
          </a:p>
          <a:p>
            <a:pPr>
              <a:buFontTx/>
              <a:buChar char="-"/>
            </a:pPr>
            <a:r>
              <a:rPr lang="nl-NL" dirty="0"/>
              <a:t>Monitort voortgang, voortgangsgesprek met stagiair en stagedocent</a:t>
            </a:r>
          </a:p>
          <a:p>
            <a:r>
              <a:rPr lang="nl-NL" dirty="0"/>
              <a:t>Doel voortgangsgesprek: ondersteunen van het leerproces</a:t>
            </a:r>
          </a:p>
          <a:p>
            <a:r>
              <a:rPr lang="nl-NL" dirty="0"/>
              <a:t>Geven van feedback en vergroten zelfvertrouwen stagiair</a:t>
            </a:r>
          </a:p>
          <a:p>
            <a:r>
              <a:rPr lang="nl-NL" dirty="0"/>
              <a:t>Je geeft eindbeoordeling op:</a:t>
            </a:r>
          </a:p>
          <a:p>
            <a:pPr>
              <a:buFontTx/>
              <a:buChar char="-"/>
            </a:pPr>
            <a:r>
              <a:rPr lang="nl-NL" dirty="0"/>
              <a:t>Het functioneren</a:t>
            </a:r>
          </a:p>
          <a:p>
            <a:pPr>
              <a:buFontTx/>
              <a:buChar char="-"/>
            </a:pPr>
            <a:r>
              <a:rPr lang="nl-NL" dirty="0"/>
              <a:t>Persoonlijke ontwikkeling</a:t>
            </a:r>
          </a:p>
          <a:p>
            <a:pPr>
              <a:buFontTx/>
              <a:buChar char="-"/>
            </a:pPr>
            <a:r>
              <a:rPr lang="nl-NL" dirty="0"/>
              <a:t>Manier van omgaan met feedback</a:t>
            </a:r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5199" y="4004145"/>
            <a:ext cx="2757543" cy="275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30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Begeleiden van vrijwilligers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Regelmatig voortgangsgesprek</a:t>
            </a:r>
          </a:p>
          <a:p>
            <a:r>
              <a:rPr lang="nl-NL" dirty="0"/>
              <a:t>Focus ligt op wat de organisatie voor vrijwilliger kan betekenen, ook qua begeleiding</a:t>
            </a:r>
          </a:p>
          <a:p>
            <a:r>
              <a:rPr lang="nl-NL" dirty="0"/>
              <a:t>Investeren in vrijwilliger maakt deze belangrijker</a:t>
            </a:r>
          </a:p>
          <a:p>
            <a:r>
              <a:rPr lang="nl-NL" dirty="0"/>
              <a:t>Doel voortgangsgesprek: meer te weten komen over vrijwilliger, functioneren en wensen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622" y="3801731"/>
            <a:ext cx="4340407" cy="217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63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nl-NL" dirty="0"/>
              <a:t>Bespreken beroepsmatig handelen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80161"/>
            <a:ext cx="8596668" cy="476120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Beroepsmatig handelen van anderen bespreken:</a:t>
            </a:r>
          </a:p>
          <a:p>
            <a:r>
              <a:rPr lang="nl-NL" dirty="0"/>
              <a:t>Bespreken van de manier van werken</a:t>
            </a:r>
          </a:p>
          <a:p>
            <a:r>
              <a:rPr lang="nl-NL" dirty="0"/>
              <a:t>Bespreken van hoe je je werk doet plus de gevolgen die dit heeft voor anderen</a:t>
            </a:r>
          </a:p>
          <a:p>
            <a:r>
              <a:rPr lang="nl-NL" dirty="0"/>
              <a:t>Feedback geven (en ontvangen)</a:t>
            </a:r>
          </a:p>
          <a:p>
            <a:r>
              <a:rPr lang="nl-NL" dirty="0"/>
              <a:t>Observaties doornemen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636" y="4784846"/>
            <a:ext cx="4248588" cy="158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27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nl-NL" dirty="0"/>
              <a:t>Feedback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06287"/>
            <a:ext cx="9368003" cy="4735076"/>
          </a:xfrm>
        </p:spPr>
        <p:txBody>
          <a:bodyPr/>
          <a:lstStyle/>
          <a:p>
            <a:r>
              <a:rPr lang="nl-NL" dirty="0"/>
              <a:t>Naast zelf reflecteren heb je ook feedback van anderen nodig</a:t>
            </a:r>
          </a:p>
          <a:p>
            <a:r>
              <a:rPr lang="nl-NL" dirty="0"/>
              <a:t>Je hebt altijd blinde vlekken (dingen die je van jezelf niet ziet of niet wilt zien)</a:t>
            </a:r>
          </a:p>
          <a:p>
            <a:r>
              <a:rPr lang="nl-NL" dirty="0"/>
              <a:t>Collega’s geven je de nodige feedback (gratis tips)</a:t>
            </a:r>
          </a:p>
          <a:p>
            <a:r>
              <a:rPr lang="nl-NL" dirty="0"/>
              <a:t>Mooi als je van anderen mag horen wat je nog kunt verbeteren!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030" y="3384095"/>
            <a:ext cx="4200525" cy="2520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1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nl-NL" dirty="0"/>
              <a:t>Feedback geven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9252"/>
            <a:ext cx="8596668" cy="3880773"/>
          </a:xfrm>
        </p:spPr>
        <p:txBody>
          <a:bodyPr/>
          <a:lstStyle/>
          <a:p>
            <a:r>
              <a:rPr lang="nl-NL" dirty="0"/>
              <a:t>Je kunt feedback geven aan je collega’s, stagiaires of vrijwilligers</a:t>
            </a:r>
          </a:p>
          <a:p>
            <a:r>
              <a:rPr lang="nl-NL" dirty="0"/>
              <a:t>Geef feedback op een rustig moment</a:t>
            </a:r>
          </a:p>
          <a:p>
            <a:r>
              <a:rPr lang="nl-NL" dirty="0"/>
              <a:t>Praat over de handeling/situatie</a:t>
            </a:r>
          </a:p>
          <a:p>
            <a:r>
              <a:rPr lang="nl-NL" dirty="0"/>
              <a:t>Oordeel niet maar zeg wat je ziet en hoe je het zelf zou doen</a:t>
            </a:r>
          </a:p>
          <a:p>
            <a:r>
              <a:rPr lang="nl-NL" dirty="0"/>
              <a:t>Zo help je elkaar bij het vergroten van kwaliteit-&gt;professionele werkhouding</a:t>
            </a:r>
          </a:p>
          <a:p>
            <a:r>
              <a:rPr lang="nl-NL" dirty="0"/>
              <a:t>Vaak gaat aan het geven van feedback observeren vooraf</a:t>
            </a:r>
          </a:p>
          <a:p>
            <a:r>
              <a:rPr lang="nl-NL" dirty="0"/>
              <a:t>Observeren is in dit geval doelgericht kijken naar het beroepsmatig handelen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764" y="4285543"/>
            <a:ext cx="3245167" cy="192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1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364</TotalTime>
  <Words>694</Words>
  <Application>Microsoft Office PowerPoint</Application>
  <PresentationFormat>Breedbeeld</PresentationFormat>
  <Paragraphs>103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Trebuchet MS</vt:lpstr>
      <vt:lpstr>Wingdings</vt:lpstr>
      <vt:lpstr>Wingdings 3</vt:lpstr>
      <vt:lpstr>Facet</vt:lpstr>
      <vt:lpstr>Introductie werkbegeleiding</vt:lpstr>
      <vt:lpstr>Beroepsmatig handelen</vt:lpstr>
      <vt:lpstr>Ontwikkeling beroepsmatig handelen</vt:lpstr>
      <vt:lpstr>Werkbegeleiding</vt:lpstr>
      <vt:lpstr>Begeleiden van stagiaires</vt:lpstr>
      <vt:lpstr>Begeleiden van vrijwilligers</vt:lpstr>
      <vt:lpstr>Bespreken beroepsmatig handelen</vt:lpstr>
      <vt:lpstr>Feedback</vt:lpstr>
      <vt:lpstr>Feedback geven</vt:lpstr>
      <vt:lpstr>Reflecteren</vt:lpstr>
      <vt:lpstr>Drie niveaus van reflecteren</vt:lpstr>
      <vt:lpstr>Reflecteren op persoonlijk functioneren</vt:lpstr>
      <vt:lpstr>Reflecteren op beroepsmatig handelen</vt:lpstr>
      <vt:lpstr>Reflecteren op persoonlijk  beroepsmatig handelen</vt:lpstr>
      <vt:lpstr>Drie niveaus van reflecteren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&amp; kwaliteit</dc:title>
  <dc:creator>S. Poelman</dc:creator>
  <cp:lastModifiedBy>Lianne Beverdam</cp:lastModifiedBy>
  <cp:revision>23</cp:revision>
  <dcterms:created xsi:type="dcterms:W3CDTF">2018-02-13T18:01:36Z</dcterms:created>
  <dcterms:modified xsi:type="dcterms:W3CDTF">2022-05-27T08:26:08Z</dcterms:modified>
</cp:coreProperties>
</file>